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9" r:id="rId5"/>
    <p:sldId id="267" r:id="rId6"/>
    <p:sldId id="271" r:id="rId7"/>
    <p:sldId id="269" r:id="rId8"/>
    <p:sldId id="270" r:id="rId9"/>
    <p:sldId id="272" r:id="rId10"/>
    <p:sldId id="273" r:id="rId11"/>
    <p:sldId id="266" r:id="rId12"/>
    <p:sldId id="262" r:id="rId13"/>
    <p:sldId id="264" r:id="rId14"/>
    <p:sldId id="283" r:id="rId15"/>
    <p:sldId id="265" r:id="rId16"/>
    <p:sldId id="274" r:id="rId17"/>
    <p:sldId id="276" r:id="rId18"/>
    <p:sldId id="282" r:id="rId19"/>
    <p:sldId id="275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5AA2F8-CAA5-4FEE-AD60-EA6959627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4707B4-9B9F-4115-93AF-D2E4B3A7D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5E8881-1E75-465D-82B3-8034931A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CEABE9-5D6A-4A23-B213-C490C2BF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7C6073-B0D1-4D87-B6B6-CBB90535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92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8AAEE-100B-4471-A301-E0BFF37D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064EA1A-D031-4371-9643-88E9D28A0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335ED-27EA-4DF4-B14D-CC3DF37A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DFDF7B-1BAF-48C2-B80F-C3D88761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768989-4570-438C-B9F5-91D57D98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55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0B38329-FCAE-43BC-BCCB-9AEC692B6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EC0D8CA-51FD-47B5-9F4A-1E3F876B4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4D99F5-3953-4B34-A70C-B9EE9293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A2362-B63F-4488-AE09-AED8116D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3A4E42-8B0E-4C44-8E4F-4CD98289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89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BDB413-AD1D-4A42-976A-D3B7C2A9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7346C-4EED-4AC4-82E4-19A3EA19D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198405-60C2-45D3-BD2F-B26BA0C3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6CDDC1-CCAB-4608-8480-824D3B4B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3A0DF7-1DE7-42D2-B448-05CB1B0E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50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6138A-CEC6-42E6-8127-0F682D87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4935BF-D9E4-49EA-A89B-90C33D267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E5B98F-A3C2-4F91-8925-396E452E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CC50B8-EA0A-4829-9A6B-959DA72C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9FF2CF-741D-4023-98CE-57448BB8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70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193D2-3AAA-4D61-A033-9F870D4A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37767E-EBC7-4D14-B0D8-DDECC8C36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E29EE8A-71E9-435E-A4E8-82E084BD9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679D5B-550A-4E5D-B531-ECF17805E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698A1F-FAA0-4452-B574-F28FBB99F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459EE0-B909-4272-9CC4-C1B422F6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059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3138AC-FB99-4C62-A975-9074196E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6CAC8B-D8A3-45C2-947D-350BCC09B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B307067-5735-4007-BEB7-86B238701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5FE3FF5-1127-4E9A-9C4F-0FACE6DBA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9A597B8-BFD9-4CC7-A9A2-62AB38EE4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E35E299-0FC6-4496-9E36-3DF87BDF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CBF20A5-3F9B-4041-AAB8-A9F4C8BD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56C0B8-6559-426C-A922-10F48EA6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2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A52444-2239-4E29-A2BC-1A667E2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7604A5-ACC9-44D8-AD1F-D0FF9220B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241F87F-6CB9-4130-8929-BA1D787A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6A33DF-FFC9-46DF-AFCD-0960904C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50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88FCC90-18F1-4A85-B5D6-6D94BF97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64DAF9-FDF9-463A-8CFA-603F487F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07C986-5C4C-4709-866D-3AAC46FA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33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18517-5561-451A-903E-CF9FB5915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30747F-671C-4F4C-AD70-ADCFBD3BE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D479A4-198F-4823-9F9D-C31C9E5A6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7D9F7C-506D-4494-87E3-4B742F55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524BBBB-4923-4B2C-9F45-27840CB7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24D253-01C9-45CC-BF07-59E0A4E9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438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1A319-4BC8-41A7-851C-812E337C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CC6605C-059D-497A-A358-67BE07FBFE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14D40BF-1C32-46B6-B726-CA7EB73BC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ACD4C4-E25A-46FE-9CF7-0B935A2C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FF2E50-2F04-484E-94B6-48ACCBD61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5703E7-204F-4B6A-BAF9-DB212F22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27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ED0FDE6-B215-4C14-B5CA-1A1EC8AF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1DCF18-A25C-4A78-ADE2-45E60AABD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EFC85D-A184-4C0E-9B75-BEA558E97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CFA38-E6D2-4BC5-9B6E-90DFF0E333A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2EF9C8-DFC8-4BB9-9462-DD4F007EC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719FBA-FF66-41C8-8996-1BF8363B2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5D92F-B095-4ADF-AE4C-513E7AF45E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5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mp"/><Relationship Id="rId13" Type="http://schemas.openxmlformats.org/officeDocument/2006/relationships/image" Target="../media/image37.tmp"/><Relationship Id="rId3" Type="http://schemas.openxmlformats.org/officeDocument/2006/relationships/image" Target="../media/image27.tmp"/><Relationship Id="rId7" Type="http://schemas.openxmlformats.org/officeDocument/2006/relationships/image" Target="../media/image31.tmp"/><Relationship Id="rId12" Type="http://schemas.openxmlformats.org/officeDocument/2006/relationships/image" Target="../media/image36.tmp"/><Relationship Id="rId17" Type="http://schemas.openxmlformats.org/officeDocument/2006/relationships/image" Target="../media/image40.tmp"/><Relationship Id="rId2" Type="http://schemas.openxmlformats.org/officeDocument/2006/relationships/image" Target="../media/image26.tmp"/><Relationship Id="rId16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mp"/><Relationship Id="rId11" Type="http://schemas.openxmlformats.org/officeDocument/2006/relationships/image" Target="../media/image35.tmp"/><Relationship Id="rId5" Type="http://schemas.openxmlformats.org/officeDocument/2006/relationships/image" Target="../media/image29.tmp"/><Relationship Id="rId15" Type="http://schemas.openxmlformats.org/officeDocument/2006/relationships/image" Target="../media/image39.tmp"/><Relationship Id="rId10" Type="http://schemas.openxmlformats.org/officeDocument/2006/relationships/image" Target="../media/image34.tmp"/><Relationship Id="rId4" Type="http://schemas.openxmlformats.org/officeDocument/2006/relationships/image" Target="../media/image28.tmp"/><Relationship Id="rId9" Type="http://schemas.openxmlformats.org/officeDocument/2006/relationships/image" Target="../media/image33.tmp"/><Relationship Id="rId14" Type="http://schemas.openxmlformats.org/officeDocument/2006/relationships/image" Target="../media/image3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5A05B-055C-4F7A-BD26-1E690DF20B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CNN: Application of</a:t>
            </a:r>
            <a:br>
              <a:rPr lang="en-US" altLang="zh-TW" dirty="0"/>
            </a:br>
            <a:r>
              <a:rPr lang="en-US" altLang="zh-TW" dirty="0"/>
              <a:t>Doodle Detection and </a:t>
            </a:r>
            <a:br>
              <a:rPr lang="en-US" altLang="zh-TW" dirty="0"/>
            </a:br>
            <a:r>
              <a:rPr lang="en-US" altLang="zh-TW" dirty="0"/>
              <a:t>Hand Gesture Recognition</a:t>
            </a: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2102948A-B865-4946-95D4-D3DCBAAA317D}"/>
              </a:ext>
            </a:extLst>
          </p:cNvPr>
          <p:cNvSpPr txBox="1">
            <a:spLocks/>
          </p:cNvSpPr>
          <p:nvPr/>
        </p:nvSpPr>
        <p:spPr>
          <a:xfrm>
            <a:off x="1524000" y="41100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50000"/>
              </a:lnSpc>
            </a:pPr>
            <a:r>
              <a:rPr lang="en-US" altLang="zh-TW" sz="24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Group 73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F74066357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資訊系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鄭以昀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F74066331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資訊系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楊采璇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F74064046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資訊系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林祐靖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P46081330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航太所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林子云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289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2E239-7694-41B2-BD5B-7C1D6235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/>
              <a:t>Part 2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3B6EB-337B-4187-8A7B-C4A267AD5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手勢偵測 判斷目前為何種手勢</a:t>
            </a:r>
            <a:endParaRPr lang="en-US" altLang="zh-TW" sz="4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zh-TW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林祐靖</a:t>
            </a:r>
          </a:p>
        </p:txBody>
      </p:sp>
    </p:spTree>
    <p:extLst>
      <p:ext uri="{BB962C8B-B14F-4D97-AF65-F5344CB8AC3E}">
        <p14:creationId xmlns:p14="http://schemas.microsoft.com/office/powerpoint/2010/main" val="280923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B2DD3-286B-4872-B20A-8706588B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53" y="5897"/>
            <a:ext cx="10515600" cy="752742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處理手勢圖片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37582A5-8A7C-4F00-8187-5ED81D7B6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34" y="1267731"/>
            <a:ext cx="3483429" cy="261257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93017426-36F1-4BF2-8877-91EC7D3E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45" y="4047445"/>
            <a:ext cx="3483429" cy="261257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C176D0F-DBB0-410F-B470-844529A4B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683" y="4211037"/>
            <a:ext cx="1113064" cy="111306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4E63586-46E6-4931-92B4-2F383339F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1286554"/>
            <a:ext cx="3483429" cy="261257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4D27A554-3625-4742-BD3F-25952C996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30" y="1286554"/>
            <a:ext cx="3483430" cy="261257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C00F06F-F800-45C3-9844-545C19728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7" y="4047445"/>
            <a:ext cx="3483429" cy="2612572"/>
          </a:xfrm>
          <a:prstGeom prst="rect">
            <a:avLst/>
          </a:prstGeom>
        </p:spPr>
      </p:pic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FD15DB6B-402A-4EBC-BAAA-99A9566CC2CD}"/>
              </a:ext>
            </a:extLst>
          </p:cNvPr>
          <p:cNvSpPr/>
          <p:nvPr/>
        </p:nvSpPr>
        <p:spPr>
          <a:xfrm>
            <a:off x="3265714" y="2416629"/>
            <a:ext cx="957943" cy="609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3E89C89-DF63-45C3-9DD7-0B469EDA0907}"/>
              </a:ext>
            </a:extLst>
          </p:cNvPr>
          <p:cNvSpPr/>
          <p:nvPr/>
        </p:nvSpPr>
        <p:spPr>
          <a:xfrm>
            <a:off x="6789962" y="2386693"/>
            <a:ext cx="957943" cy="609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F1D34FB9-4C50-4633-BF77-874CBDDF74CD}"/>
              </a:ext>
            </a:extLst>
          </p:cNvPr>
          <p:cNvSpPr/>
          <p:nvPr/>
        </p:nvSpPr>
        <p:spPr>
          <a:xfrm>
            <a:off x="5132616" y="5092698"/>
            <a:ext cx="957943" cy="609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6CE0ED64-E7D1-4A50-AA1A-37A57194CDBD}"/>
              </a:ext>
            </a:extLst>
          </p:cNvPr>
          <p:cNvSpPr/>
          <p:nvPr/>
        </p:nvSpPr>
        <p:spPr>
          <a:xfrm>
            <a:off x="8784771" y="4703241"/>
            <a:ext cx="1611090" cy="609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3B5657A-5A30-4CC4-8F40-2E5D049892CA}"/>
              </a:ext>
            </a:extLst>
          </p:cNvPr>
          <p:cNvSpPr txBox="1"/>
          <p:nvPr/>
        </p:nvSpPr>
        <p:spPr>
          <a:xfrm flipH="1">
            <a:off x="144239" y="1022801"/>
            <a:ext cx="3352805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提供的模型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畫在畫面上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6A3FA04-271A-4F08-B147-C829BEA2C95B}"/>
              </a:ext>
            </a:extLst>
          </p:cNvPr>
          <p:cNvSpPr txBox="1"/>
          <p:nvPr/>
        </p:nvSpPr>
        <p:spPr>
          <a:xfrm flipH="1">
            <a:off x="3739242" y="903231"/>
            <a:ext cx="335280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轉灰階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0B6CB1B-1320-41F7-A529-DEC98B3B35E8}"/>
              </a:ext>
            </a:extLst>
          </p:cNvPr>
          <p:cNvSpPr txBox="1"/>
          <p:nvPr/>
        </p:nvSpPr>
        <p:spPr>
          <a:xfrm flipH="1">
            <a:off x="7334245" y="962248"/>
            <a:ext cx="335280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GaussianBlur</a:t>
            </a: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55CDB3B-8224-4060-9F54-A70ECE1A6664}"/>
              </a:ext>
            </a:extLst>
          </p:cNvPr>
          <p:cNvSpPr txBox="1"/>
          <p:nvPr/>
        </p:nvSpPr>
        <p:spPr>
          <a:xfrm flipH="1">
            <a:off x="1926768" y="3955234"/>
            <a:ext cx="3352805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Canny to get</a:t>
            </a:r>
          </a:p>
          <a:p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image</a:t>
            </a: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5B30373-9B33-4B14-8669-98C42E3814DD}"/>
              </a:ext>
            </a:extLst>
          </p:cNvPr>
          <p:cNvSpPr txBox="1"/>
          <p:nvPr/>
        </p:nvSpPr>
        <p:spPr>
          <a:xfrm flipH="1">
            <a:off x="5480956" y="3998128"/>
            <a:ext cx="3352805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findContours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找到輪廓並加粗線條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5B1605F-E9D6-436C-ACD8-FD2F9831B2BB}"/>
              </a:ext>
            </a:extLst>
          </p:cNvPr>
          <p:cNvSpPr txBox="1"/>
          <p:nvPr/>
        </p:nvSpPr>
        <p:spPr>
          <a:xfrm flipH="1">
            <a:off x="9133119" y="5425215"/>
            <a:ext cx="3058881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findContours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鎖定手部範圍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Resize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28x28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的圖片</a:t>
            </a:r>
          </a:p>
        </p:txBody>
      </p:sp>
      <p:sp>
        <p:nvSpPr>
          <p:cNvPr id="46" name="箭號: 弧形右彎 45">
            <a:extLst>
              <a:ext uri="{FF2B5EF4-FFF2-40B4-BE49-F238E27FC236}">
                <a16:creationId xmlns:a16="http://schemas.microsoft.com/office/drawing/2014/main" id="{86BEA02E-39B8-41E3-8DC6-F9C7EC6D5367}"/>
              </a:ext>
            </a:extLst>
          </p:cNvPr>
          <p:cNvSpPr/>
          <p:nvPr/>
        </p:nvSpPr>
        <p:spPr>
          <a:xfrm>
            <a:off x="857246" y="4162879"/>
            <a:ext cx="903519" cy="1741715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7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A3AC7E-1E3D-41B4-AEB5-3E6538DD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資料集準備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2B1827-39B0-4A1B-A9E1-23BAE9C0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10" y="1298739"/>
            <a:ext cx="4693890" cy="40816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BAB8F0-8D2C-4DB5-8F08-E51D1C681FB8}"/>
              </a:ext>
            </a:extLst>
          </p:cNvPr>
          <p:cNvSpPr txBox="1"/>
          <p:nvPr/>
        </p:nvSpPr>
        <p:spPr>
          <a:xfrm>
            <a:off x="973728" y="1658969"/>
            <a:ext cx="4147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種手勢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每種手勢都準備了三百張圖片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055C565-8E7B-407C-A0C9-7772187C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59" y="2792519"/>
            <a:ext cx="5046072" cy="306269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7AFBA99-00A7-4DD9-9C5C-354A7A4E4BFE}"/>
              </a:ext>
            </a:extLst>
          </p:cNvPr>
          <p:cNvSpPr txBox="1"/>
          <p:nvPr/>
        </p:nvSpPr>
        <p:spPr>
          <a:xfrm flipH="1">
            <a:off x="1854392" y="5893228"/>
            <a:ext cx="335280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手比七的資料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234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836E2-FBB0-4B4A-94A9-DC2D5B59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4480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的架構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00BA5C-0237-407F-BEDD-0D366D487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t="28812" r="52241" b="5028"/>
          <a:stretch/>
        </p:blipFill>
        <p:spPr>
          <a:xfrm>
            <a:off x="4519448" y="220716"/>
            <a:ext cx="6911621" cy="64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5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836E2-FBB0-4B4A-94A9-DC2D5B59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4480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訓練過程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2666FB-CBB3-41C6-BE1A-6EE32A74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25" y="1266032"/>
            <a:ext cx="5041995" cy="31729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474A55-25B8-4DBA-8680-C13D809D9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28" t="15083"/>
          <a:stretch/>
        </p:blipFill>
        <p:spPr>
          <a:xfrm>
            <a:off x="7548880" y="1266032"/>
            <a:ext cx="4643120" cy="30883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64F58D1-2427-4060-BC5C-047A0393D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96" r="57695" b="68706"/>
          <a:stretch/>
        </p:blipFill>
        <p:spPr>
          <a:xfrm>
            <a:off x="350520" y="2495492"/>
            <a:ext cx="2611278" cy="5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19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C021AF-911B-4214-8C13-C3C407BD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手勢偵測的結果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3C26D3-EF53-41BC-BCC1-BD70ABAD4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1917246"/>
            <a:ext cx="4457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7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2E239-7694-41B2-BD5B-7C1D6235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/>
              <a:t>Part 3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3B6EB-337B-4187-8A7B-C4A267AD5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若手比</a:t>
            </a:r>
            <a:r>
              <a:rPr lang="en-US" altLang="zh-TW" sz="4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，可畫出塗鴉</a:t>
            </a:r>
            <a:endParaRPr lang="en-US" altLang="zh-TW" sz="4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zh-TW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鄭以昀</a:t>
            </a:r>
          </a:p>
        </p:txBody>
      </p:sp>
    </p:spTree>
    <p:extLst>
      <p:ext uri="{BB962C8B-B14F-4D97-AF65-F5344CB8AC3E}">
        <p14:creationId xmlns:p14="http://schemas.microsoft.com/office/powerpoint/2010/main" val="196825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997962-6661-4911-B777-870701009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688" y="1015625"/>
            <a:ext cx="2089041" cy="26505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8C7295-622C-437F-8B39-889180BCD2A0}"/>
              </a:ext>
            </a:extLst>
          </p:cNvPr>
          <p:cNvSpPr/>
          <p:nvPr/>
        </p:nvSpPr>
        <p:spPr>
          <a:xfrm>
            <a:off x="7582082" y="452033"/>
            <a:ext cx="456567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程式會記錄食指移動位置座標</a:t>
            </a:r>
            <a:r>
              <a:rPr lang="en-US" altLang="zh-TW" dirty="0"/>
              <a:t>([8]</a:t>
            </a:r>
            <a:r>
              <a:rPr lang="zh-TW" altLang="en-US" dirty="0"/>
              <a:t>的位置</a:t>
            </a:r>
            <a:r>
              <a:rPr lang="en-US" altLang="zh-TW" dirty="0"/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809084-04CF-4DBC-9B36-513EED533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85" t="33995" r="17990" b="41975"/>
          <a:stretch/>
        </p:blipFill>
        <p:spPr>
          <a:xfrm>
            <a:off x="9955500" y="1015625"/>
            <a:ext cx="2044328" cy="2650547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2BCC485D-34D0-4398-A64D-872FB3AB9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88" y="5092716"/>
            <a:ext cx="1860441" cy="13132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88BB1CA-3670-4D38-8B1F-00AEB95B5A13}"/>
              </a:ext>
            </a:extLst>
          </p:cNvPr>
          <p:cNvSpPr/>
          <p:nvPr/>
        </p:nvSpPr>
        <p:spPr>
          <a:xfrm>
            <a:off x="7583047" y="4460053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剪裁產生使用者畫的塗鴉圖片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BF45897-EA76-4687-A6B3-D0DD6DD550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41" t="27320" r="13456" b="10864"/>
          <a:stretch/>
        </p:blipFill>
        <p:spPr>
          <a:xfrm>
            <a:off x="44246" y="582003"/>
            <a:ext cx="7565631" cy="5423647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24F52B70-DB40-4664-9DB9-3550911FE4A6}"/>
              </a:ext>
            </a:extLst>
          </p:cNvPr>
          <p:cNvSpPr/>
          <p:nvPr/>
        </p:nvSpPr>
        <p:spPr>
          <a:xfrm>
            <a:off x="8238941" y="1080913"/>
            <a:ext cx="417060" cy="41706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9D27382-4BDA-4F29-B9DA-DDA9F4C91314}"/>
              </a:ext>
            </a:extLst>
          </p:cNvPr>
          <p:cNvSpPr/>
          <p:nvPr/>
        </p:nvSpPr>
        <p:spPr>
          <a:xfrm>
            <a:off x="10196063" y="1406716"/>
            <a:ext cx="417060" cy="41706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12" name="圖片 11" descr="一張含有 文字, 齒輪 的圖片&#10;&#10;自動產生的描述">
            <a:extLst>
              <a:ext uri="{FF2B5EF4-FFF2-40B4-BE49-F238E27FC236}">
                <a16:creationId xmlns:a16="http://schemas.microsoft.com/office/drawing/2014/main" id="{56A49C1F-9A3E-4E89-B4E3-D722BDC91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500" y="5092716"/>
            <a:ext cx="1328175" cy="13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B2210F8E-D26E-4308-98C0-CD57C830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0475"/>
            <a:ext cx="12192000" cy="433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9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2E239-7694-41B2-BD5B-7C1D6235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/>
              <a:t>Part 4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3B6EB-337B-4187-8A7B-C4A267AD5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根據塗鴉，回報判斷結果</a:t>
            </a:r>
            <a:endParaRPr lang="en-US" altLang="zh-TW" sz="4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zh-TW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林子云</a:t>
            </a:r>
          </a:p>
        </p:txBody>
      </p:sp>
    </p:spTree>
    <p:extLst>
      <p:ext uri="{BB962C8B-B14F-4D97-AF65-F5344CB8AC3E}">
        <p14:creationId xmlns:p14="http://schemas.microsoft.com/office/powerpoint/2010/main" val="114460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7D6019-498D-4618-9B06-7ED101C4A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52"/>
            <a:ext cx="10515600" cy="1325563"/>
          </a:xfrm>
        </p:spPr>
        <p:txBody>
          <a:bodyPr/>
          <a:lstStyle/>
          <a:p>
            <a:r>
              <a:rPr lang="en-US" altLang="zh-TW" b="1" dirty="0"/>
              <a:t>Motivation</a:t>
            </a:r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C08022-5F40-4C39-B88B-C0989A0D565B}"/>
              </a:ext>
            </a:extLst>
          </p:cNvPr>
          <p:cNvSpPr txBox="1"/>
          <p:nvPr/>
        </p:nvSpPr>
        <p:spPr>
          <a:xfrm>
            <a:off x="838199" y="116928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手勢偵測與辨識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7F00F8-0563-423D-BEC1-4FB1B33D90CD}"/>
              </a:ext>
            </a:extLst>
          </p:cNvPr>
          <p:cNvSpPr txBox="1"/>
          <p:nvPr/>
        </p:nvSpPr>
        <p:spPr>
          <a:xfrm>
            <a:off x="838200" y="1655965"/>
            <a:ext cx="10809514" cy="2609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手勢可以達成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簡單的溝通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廣泛的應用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數位家庭居家照護系統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中，對語言障礙或行動不變的患者而言，手勢動作的辨識能帶來方便。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人機互動研究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之興起，如何將手勢辨識系統自然應用成為重要議題。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手勢能</a:t>
            </a:r>
            <a:r>
              <a:rPr lang="zh-TW" altLang="en-US" sz="2400" b="0" i="0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取代鍵盤滑鼠等傳統</a:t>
            </a:r>
            <a:r>
              <a:rPr lang="en-US" altLang="zh-TW" sz="2400" b="0" i="0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sz="2400" b="0" i="0" dirty="0">
                <a:solidFill>
                  <a:srgbClr val="05050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，活動範圍也較不受限。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6285E3-EDA9-4F54-81F9-07EE75E6813A}"/>
              </a:ext>
            </a:extLst>
          </p:cNvPr>
          <p:cNvSpPr txBox="1"/>
          <p:nvPr/>
        </p:nvSpPr>
        <p:spPr>
          <a:xfrm>
            <a:off x="838201" y="47499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塗鴉辨識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36F143-F3F4-4B02-B6C9-F5EC61B7D5FC}"/>
              </a:ext>
            </a:extLst>
          </p:cNvPr>
          <p:cNvSpPr txBox="1"/>
          <p:nvPr/>
        </p:nvSpPr>
        <p:spPr>
          <a:xfrm>
            <a:off x="838201" y="5273217"/>
            <a:ext cx="10515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除了文字，人們也可以透過繪畫來表達事情，現今文字辨識以純熟，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然而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即時的塗鴉辨識較為少見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207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37DC6E9-0736-4EC1-8DF2-28BE5A477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以手指塗鴉後儲存的圖片作為輸入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的模型進行類別預測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最後在鏡頭的視窗中顯示類別的輸出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DCB982AE-DFD0-48CC-B542-CDF21833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Research Process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93F5125-692A-4901-BA22-9708021B1CD6}"/>
              </a:ext>
            </a:extLst>
          </p:cNvPr>
          <p:cNvGrpSpPr/>
          <p:nvPr/>
        </p:nvGrpSpPr>
        <p:grpSpPr>
          <a:xfrm>
            <a:off x="6886843" y="2230744"/>
            <a:ext cx="4564922" cy="3705663"/>
            <a:chOff x="7333129" y="2914011"/>
            <a:chExt cx="4564922" cy="370566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81209C70-9518-455B-B81B-1251690DEF12}"/>
                </a:ext>
              </a:extLst>
            </p:cNvPr>
            <p:cNvGrpSpPr/>
            <p:nvPr/>
          </p:nvGrpSpPr>
          <p:grpSpPr>
            <a:xfrm>
              <a:off x="7333129" y="2922412"/>
              <a:ext cx="4564922" cy="3697262"/>
              <a:chOff x="6603515" y="2380131"/>
              <a:chExt cx="4909053" cy="400646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CA2EBB5-69CF-4FC0-A6A2-46ECE8B3DF44}"/>
                  </a:ext>
                </a:extLst>
              </p:cNvPr>
              <p:cNvSpPr/>
              <p:nvPr/>
            </p:nvSpPr>
            <p:spPr>
              <a:xfrm>
                <a:off x="6771153" y="2380131"/>
                <a:ext cx="1343608" cy="65677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dirty="0">
                    <a:solidFill>
                      <a:schemeClr val="tx1"/>
                    </a:solidFill>
                  </a:rPr>
                  <a:t>Image Input</a:t>
                </a:r>
                <a:endParaRPr lang="zh-TW" altLang="en-US" sz="1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id="{96611EE2-4A1C-4865-9719-8378A1C0F2C7}"/>
                  </a:ext>
                </a:extLst>
              </p:cNvPr>
              <p:cNvCxnSpPr>
                <a:cxnSpLocks/>
                <a:stCxn id="9" idx="2"/>
                <a:endCxn id="11" idx="0"/>
              </p:cNvCxnSpPr>
              <p:nvPr/>
            </p:nvCxnSpPr>
            <p:spPr>
              <a:xfrm>
                <a:off x="7442957" y="3036901"/>
                <a:ext cx="1" cy="257629"/>
              </a:xfrm>
              <a:prstGeom prst="straightConnector1">
                <a:avLst/>
              </a:prstGeom>
              <a:ln>
                <a:solidFill>
                  <a:srgbClr val="9FE0F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CADC942-ED79-4846-B71D-BD80EA4754DD}"/>
                  </a:ext>
                </a:extLst>
              </p:cNvPr>
              <p:cNvSpPr/>
              <p:nvPr/>
            </p:nvSpPr>
            <p:spPr>
              <a:xfrm>
                <a:off x="6771154" y="3294530"/>
                <a:ext cx="1343607" cy="914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dirty="0">
                    <a:solidFill>
                      <a:schemeClr val="tx1"/>
                    </a:solidFill>
                  </a:rPr>
                  <a:t>CNN Model</a:t>
                </a:r>
              </a:p>
              <a:p>
                <a:pPr algn="ctr"/>
                <a:r>
                  <a:rPr lang="en-US" altLang="zh-TW" sz="1500" dirty="0">
                    <a:solidFill>
                      <a:schemeClr val="tx1"/>
                    </a:solidFill>
                  </a:rPr>
                  <a:t>Detection</a:t>
                </a:r>
                <a:endParaRPr lang="zh-TW" altLang="en-US" sz="1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接點: 肘形 11">
                <a:extLst>
                  <a:ext uri="{FF2B5EF4-FFF2-40B4-BE49-F238E27FC236}">
                    <a16:creationId xmlns:a16="http://schemas.microsoft.com/office/drawing/2014/main" id="{9589651D-CDA1-4859-AEC1-52968E2E2417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>
              <a:xfrm rot="5400000">
                <a:off x="7231464" y="4420424"/>
                <a:ext cx="422988" cy="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9FE0F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8F339D-87BC-486F-AD6F-02A623A3E477}"/>
                  </a:ext>
                </a:extLst>
              </p:cNvPr>
              <p:cNvSpPr/>
              <p:nvPr/>
            </p:nvSpPr>
            <p:spPr>
              <a:xfrm>
                <a:off x="6603515" y="4631918"/>
                <a:ext cx="1678884" cy="9144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dirty="0">
                    <a:solidFill>
                      <a:schemeClr val="tx1"/>
                    </a:solidFill>
                  </a:rPr>
                  <a:t>Classification</a:t>
                </a:r>
                <a:endParaRPr lang="zh-TW" altLang="en-US" sz="1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8DC77FC1-C548-45F7-9AFE-7FE06377BB0C}"/>
                  </a:ext>
                </a:extLst>
              </p:cNvPr>
              <p:cNvCxnSpPr>
                <a:cxnSpLocks/>
                <a:stCxn id="13" idx="2"/>
                <a:endCxn id="15" idx="0"/>
              </p:cNvCxnSpPr>
              <p:nvPr/>
            </p:nvCxnSpPr>
            <p:spPr>
              <a:xfrm>
                <a:off x="7442957" y="5546318"/>
                <a:ext cx="0" cy="333050"/>
              </a:xfrm>
              <a:prstGeom prst="straightConnector1">
                <a:avLst/>
              </a:prstGeom>
              <a:ln>
                <a:solidFill>
                  <a:srgbClr val="9FE0F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0F92913-F821-413D-BEF5-28C73CE8DECD}"/>
                  </a:ext>
                </a:extLst>
              </p:cNvPr>
              <p:cNvSpPr/>
              <p:nvPr/>
            </p:nvSpPr>
            <p:spPr>
              <a:xfrm>
                <a:off x="6771153" y="5879368"/>
                <a:ext cx="1343608" cy="502299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dirty="0">
                    <a:solidFill>
                      <a:schemeClr val="tx1"/>
                    </a:solidFill>
                  </a:rPr>
                  <a:t>Output</a:t>
                </a:r>
                <a:endParaRPr lang="zh-TW" alt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3AF9D5E-447A-413F-9941-3964E2F4377F}"/>
                  </a:ext>
                </a:extLst>
              </p:cNvPr>
              <p:cNvSpPr/>
              <p:nvPr/>
            </p:nvSpPr>
            <p:spPr>
              <a:xfrm>
                <a:off x="10168960" y="5884292"/>
                <a:ext cx="1343608" cy="502299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500" dirty="0">
                    <a:solidFill>
                      <a:schemeClr val="tx1"/>
                    </a:solidFill>
                  </a:rPr>
                  <a:t>Star</a:t>
                </a:r>
                <a:endParaRPr lang="zh-TW" altLang="en-US" sz="1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8D8B100E-21F4-41E6-82DC-C7EE81F0DAC2}"/>
                  </a:ext>
                </a:extLst>
              </p:cNvPr>
              <p:cNvCxnSpPr>
                <a:cxnSpLocks/>
                <a:stCxn id="8" idx="2"/>
                <a:endCxn id="16" idx="0"/>
              </p:cNvCxnSpPr>
              <p:nvPr/>
            </p:nvCxnSpPr>
            <p:spPr>
              <a:xfrm>
                <a:off x="10840765" y="3056439"/>
                <a:ext cx="0" cy="2827853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0910FF9B-5C64-4D96-8C25-0B45F88DAAD1}"/>
                  </a:ext>
                </a:extLst>
              </p:cNvPr>
              <p:cNvCxnSpPr>
                <a:cxnSpLocks/>
                <a:stCxn id="9" idx="3"/>
                <a:endCxn id="8" idx="1"/>
              </p:cNvCxnSpPr>
              <p:nvPr/>
            </p:nvCxnSpPr>
            <p:spPr>
              <a:xfrm>
                <a:off x="8114760" y="2708516"/>
                <a:ext cx="2422783" cy="5218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E7D627F6-EA6A-4F89-BEA9-6409BEBC1BDF}"/>
                  </a:ext>
                </a:extLst>
              </p:cNvPr>
              <p:cNvCxnSpPr>
                <a:cxnSpLocks/>
                <a:stCxn id="15" idx="3"/>
                <a:endCxn id="16" idx="1"/>
              </p:cNvCxnSpPr>
              <p:nvPr/>
            </p:nvCxnSpPr>
            <p:spPr>
              <a:xfrm>
                <a:off x="8114761" y="6130518"/>
                <a:ext cx="2054199" cy="4924"/>
              </a:xfrm>
              <a:prstGeom prst="line">
                <a:avLst/>
              </a:prstGeom>
              <a:ln w="28575">
                <a:solidFill>
                  <a:srgbClr val="FFC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圖片 7" descr="一張含有 掛架 的圖片&#10;&#10;自動產生的描述">
              <a:extLst>
                <a:ext uri="{FF2B5EF4-FFF2-40B4-BE49-F238E27FC236}">
                  <a16:creationId xmlns:a16="http://schemas.microsoft.com/office/drawing/2014/main" id="{295EDD2C-603F-4D93-99D1-D34F035E0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1377" y="2914011"/>
              <a:ext cx="563929" cy="632515"/>
            </a:xfrm>
            <a:prstGeom prst="rect">
              <a:avLst/>
            </a:prstGeom>
            <a:ln w="34925">
              <a:solidFill>
                <a:srgbClr val="FFC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53893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8">
            <a:extLst>
              <a:ext uri="{FF2B5EF4-FFF2-40B4-BE49-F238E27FC236}">
                <a16:creationId xmlns:a16="http://schemas.microsoft.com/office/drawing/2014/main" id="{EF09EC45-B590-4E7C-BE6F-125800672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A1FB5DF-B765-41B8-AEDF-C7F55F8D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57189"/>
            <a:ext cx="4899039" cy="334690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200"/>
              <a:t>CNN Architecture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C4ED72-5D66-4435-94A5-0902F161C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01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12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AC17908-36B8-43B6-8B34-E48B5E5D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Train Process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36BC02B-A518-4FBC-85CD-61309746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我們用了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所提供的開源資料庫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:“Quick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Draw”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來訓練我們的模型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Quick Draw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提供了非常多類別的塗鴉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其中我們選擇了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種類別的塗鴉作為我們的輸入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434859-BBAB-444A-9D02-2D21EC751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74"/>
          <a:stretch/>
        </p:blipFill>
        <p:spPr>
          <a:xfrm>
            <a:off x="5642718" y="213961"/>
            <a:ext cx="5581093" cy="1498433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AECBD052-6363-4C49-9A5E-BD52C1818219}"/>
              </a:ext>
            </a:extLst>
          </p:cNvPr>
          <p:cNvGrpSpPr/>
          <p:nvPr/>
        </p:nvGrpSpPr>
        <p:grpSpPr>
          <a:xfrm>
            <a:off x="2305563" y="3440860"/>
            <a:ext cx="7580873" cy="3203179"/>
            <a:chOff x="1500373" y="3478819"/>
            <a:chExt cx="7580873" cy="320317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1C8F665-42AA-41F4-B2A7-CBF550B9948E}"/>
                </a:ext>
              </a:extLst>
            </p:cNvPr>
            <p:cNvSpPr txBox="1"/>
            <p:nvPr/>
          </p:nvSpPr>
          <p:spPr>
            <a:xfrm>
              <a:off x="1500373" y="4096675"/>
              <a:ext cx="758087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apple                       book                     bowtie                   cloud                         cup</a:t>
              </a:r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r>
                <a:rPr lang="en-US" altLang="zh-TW" dirty="0"/>
                <a:t> door                   envelope              eyeglasses                   hat                     ice cream</a:t>
              </a:r>
            </a:p>
            <a:p>
              <a:endParaRPr lang="en-US" altLang="zh-TW" dirty="0"/>
            </a:p>
            <a:p>
              <a:endParaRPr lang="en-US" altLang="zh-TW" dirty="0"/>
            </a:p>
            <a:p>
              <a:endParaRPr lang="en-US" altLang="zh-TW" dirty="0"/>
            </a:p>
            <a:p>
              <a:r>
                <a:rPr lang="en-US" altLang="zh-TW" dirty="0"/>
                <a:t>lightning                pants                    scissors                     star                         t-shirt</a:t>
              </a:r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73FC1C5-EA0E-4E9D-8611-5CF5B2A58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2130" y="3483089"/>
              <a:ext cx="518205" cy="518205"/>
            </a:xfrm>
            <a:prstGeom prst="rect">
              <a:avLst/>
            </a:prstGeom>
          </p:spPr>
        </p:pic>
        <p:pic>
          <p:nvPicPr>
            <p:cNvPr id="10" name="圖片 9" descr="一張含有 桌 的圖片&#10;&#10;自動產生的描述">
              <a:extLst>
                <a:ext uri="{FF2B5EF4-FFF2-40B4-BE49-F238E27FC236}">
                  <a16:creationId xmlns:a16="http://schemas.microsoft.com/office/drawing/2014/main" id="{BF0EE845-99AC-45A6-AF21-05D18CFAB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9616" y="3521466"/>
              <a:ext cx="571550" cy="525826"/>
            </a:xfrm>
            <a:prstGeom prst="rect">
              <a:avLst/>
            </a:prstGeom>
          </p:spPr>
        </p:pic>
        <p:pic>
          <p:nvPicPr>
            <p:cNvPr id="11" name="圖片 10" descr="一張含有 剪刀, 工具​​ 的圖片&#10;&#10;自動產生的描述">
              <a:extLst>
                <a:ext uri="{FF2B5EF4-FFF2-40B4-BE49-F238E27FC236}">
                  <a16:creationId xmlns:a16="http://schemas.microsoft.com/office/drawing/2014/main" id="{F9F26FF7-C9C5-4EFA-8AB2-77C5066E4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4938" y="3505951"/>
              <a:ext cx="602032" cy="495343"/>
            </a:xfrm>
            <a:prstGeom prst="rect">
              <a:avLst/>
            </a:prstGeom>
          </p:spPr>
        </p:pic>
        <p:pic>
          <p:nvPicPr>
            <p:cNvPr id="12" name="圖片 11" descr="一張含有 開瓶器, 茶球, 工具​​ 的圖片&#10;&#10;自動產生的描述">
              <a:extLst>
                <a:ext uri="{FF2B5EF4-FFF2-40B4-BE49-F238E27FC236}">
                  <a16:creationId xmlns:a16="http://schemas.microsoft.com/office/drawing/2014/main" id="{A5D3CBE7-32AA-4B01-B0B2-F29BE1FA9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2889" y="3510987"/>
              <a:ext cx="586791" cy="525826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BCEB7E9-9B29-46D4-8128-FA8CED874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1709" y="3478819"/>
              <a:ext cx="579170" cy="50296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B1C7EE8-35D2-4AB3-B27E-0353EF36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4992" y="4535116"/>
              <a:ext cx="495343" cy="525826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2D58699-A646-4057-A1CE-BB250489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29616" y="4658606"/>
              <a:ext cx="579170" cy="480102"/>
            </a:xfrm>
            <a:prstGeom prst="rect">
              <a:avLst/>
            </a:prstGeom>
          </p:spPr>
        </p:pic>
        <p:pic>
          <p:nvPicPr>
            <p:cNvPr id="16" name="圖片 15" descr="一張含有 文字 的圖片&#10;&#10;自動產生的描述">
              <a:extLst>
                <a:ext uri="{FF2B5EF4-FFF2-40B4-BE49-F238E27FC236}">
                  <a16:creationId xmlns:a16="http://schemas.microsoft.com/office/drawing/2014/main" id="{11C4F0EF-9350-4ADE-9FD6-F686662A1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80279" y="4620503"/>
              <a:ext cx="525826" cy="518205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3014D57-FF45-472D-9496-3BFEBA247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6715" y="4564397"/>
              <a:ext cx="541067" cy="548688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794B905-B407-4647-8D6C-56E002EA5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49329" y="4564397"/>
              <a:ext cx="548688" cy="624894"/>
            </a:xfrm>
            <a:prstGeom prst="rect">
              <a:avLst/>
            </a:prstGeom>
          </p:spPr>
        </p:pic>
        <p:pic>
          <p:nvPicPr>
            <p:cNvPr id="19" name="圖片 18" descr="一張含有 文字 的圖片&#10;&#10;自動產生的描述">
              <a:extLst>
                <a:ext uri="{FF2B5EF4-FFF2-40B4-BE49-F238E27FC236}">
                  <a16:creationId xmlns:a16="http://schemas.microsoft.com/office/drawing/2014/main" id="{090D4C7D-36F5-4318-8D29-5DD1A756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70698" y="5732730"/>
              <a:ext cx="563929" cy="579170"/>
            </a:xfrm>
            <a:prstGeom prst="rect">
              <a:avLst/>
            </a:prstGeom>
          </p:spPr>
        </p:pic>
        <p:pic>
          <p:nvPicPr>
            <p:cNvPr id="20" name="圖片 19" descr="一張含有 工具​​ 的圖片&#10;&#10;自動產生的描述">
              <a:extLst>
                <a:ext uri="{FF2B5EF4-FFF2-40B4-BE49-F238E27FC236}">
                  <a16:creationId xmlns:a16="http://schemas.microsoft.com/office/drawing/2014/main" id="{C1D89E40-CA03-4810-B753-2CB53682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29616" y="5711024"/>
              <a:ext cx="571550" cy="57917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60CC1E5-937A-407E-AEB8-212E077F2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49797" y="5646787"/>
              <a:ext cx="556308" cy="586791"/>
            </a:xfrm>
            <a:prstGeom prst="rect">
              <a:avLst/>
            </a:prstGeom>
          </p:spPr>
        </p:pic>
        <p:pic>
          <p:nvPicPr>
            <p:cNvPr id="22" name="圖片 21" descr="一張含有 掛架 的圖片&#10;&#10;自動產生的描述">
              <a:extLst>
                <a:ext uri="{FF2B5EF4-FFF2-40B4-BE49-F238E27FC236}">
                  <a16:creationId xmlns:a16="http://schemas.microsoft.com/office/drawing/2014/main" id="{903835AA-D79D-4F1F-B49B-772D7A5C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22889" y="5601063"/>
              <a:ext cx="563929" cy="632515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DE630B19-912D-4A29-9F94-346D3139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49329" y="5592712"/>
              <a:ext cx="571550" cy="678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64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5793C1E5-78F8-4B92-961E-7F7207F2F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Model Performance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C279E8E-7CC4-4635-925B-AD3492C25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568" y="1330016"/>
            <a:ext cx="7843917" cy="5162859"/>
          </a:xfrm>
        </p:spPr>
      </p:pic>
    </p:spTree>
    <p:extLst>
      <p:ext uri="{BB962C8B-B14F-4D97-AF65-F5344CB8AC3E}">
        <p14:creationId xmlns:p14="http://schemas.microsoft.com/office/powerpoint/2010/main" val="56337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42CEA-4ACF-4CA2-9C29-09AE2C02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dirty="0"/>
              <a:t>Final result</a:t>
            </a:r>
            <a:endParaRPr lang="zh-TW" altLang="en-US" dirty="0"/>
          </a:p>
        </p:txBody>
      </p:sp>
      <p:pic>
        <p:nvPicPr>
          <p:cNvPr id="6" name="20210107_114825">
            <a:hlinkClick r:id="" action="ppaction://media"/>
            <a:extLst>
              <a:ext uri="{FF2B5EF4-FFF2-40B4-BE49-F238E27FC236}">
                <a16:creationId xmlns:a16="http://schemas.microsoft.com/office/drawing/2014/main" id="{8955E011-49A3-4B72-9AA9-C252777B58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350" y="1038792"/>
            <a:ext cx="10655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7D6019-498D-4618-9B06-7ED101C4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Objective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395760-5008-49D3-8E86-200DE5D6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希望透過兩者的結合，呈現一個有趣的、可互動的應用。</a:t>
            </a: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手勢互動顯示手繪圖像，並能偵測出手勢為何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訓練模型來實時猜測使用者畫的塗鴉代表的內容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3357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C93EB-1F06-4995-B0C6-8CAA0C2C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48"/>
            <a:ext cx="10515600" cy="1325563"/>
          </a:xfrm>
        </p:spPr>
        <p:txBody>
          <a:bodyPr/>
          <a:lstStyle/>
          <a:p>
            <a:r>
              <a:rPr lang="en-US" altLang="zh-TW" b="1" dirty="0"/>
              <a:t>Contribution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D601F4-9591-46C9-9EC5-C97F40DAE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328"/>
            <a:ext cx="10515600" cy="5032375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提供更多種手勢辨識</a:t>
            </a:r>
            <a:endParaRPr lang="en-US" altLang="zh-TW" sz="5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目前可使用的套件大多只能辨識簡單的幾個手勢，</a:t>
            </a:r>
            <a:endParaRPr lang="en-US" altLang="zh-TW" sz="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我們能夠延伸做出更多手勢的辨別。</a:t>
            </a:r>
            <a:endParaRPr lang="en-US" altLang="zh-TW" sz="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且因為手勢資料集的準備非常簡單，準確度已相當高。</a:t>
            </a:r>
            <a:endParaRPr lang="en-US" altLang="zh-TW" sz="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未來能夠再加入更多手勢的辨識。</a:t>
            </a:r>
            <a:endParaRPr lang="en-US" altLang="zh-TW" sz="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TW" sz="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有手勢應用結合塗鴉辨識的發展可能性</a:t>
            </a:r>
            <a:endParaRPr lang="en-US" altLang="zh-TW" sz="5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現今有錄影功能的應用程式發展了很多豐富的濾鏡，讓使用者錄影互動。</a:t>
            </a:r>
            <a:endParaRPr lang="en-US" altLang="zh-TW" sz="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en-US" altLang="zh-TW" sz="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instagram</a:t>
            </a: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有些濾鏡能放大臉的五官</a:t>
            </a:r>
            <a:r>
              <a:rPr lang="en-US" altLang="zh-TW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sz="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我們的應用透過互動，提供了類似的娛樂效果。</a:t>
            </a:r>
            <a:endParaRPr lang="en-US" altLang="zh-TW" sz="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46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7085B-8111-441C-B21F-964609C0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6525"/>
            <a:ext cx="10515600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整體架構</a:t>
            </a:r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570BFD4C-6C2B-4253-A06C-C0CC7F42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7" y="0"/>
            <a:ext cx="5572125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5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2E239-7694-41B2-BD5B-7C1D6235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/>
              <a:t>Part 1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3B6EB-337B-4187-8A7B-C4A267AD5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4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en-US" sz="4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在畫面中顯示手部模型</a:t>
            </a:r>
            <a:endParaRPr lang="en-US" altLang="zh-TW" sz="4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</a:t>
            </a:r>
            <a:r>
              <a:rPr lang="zh-TW" altLang="en-US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楊采璇</a:t>
            </a:r>
            <a:endParaRPr lang="zh-TW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83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E6C1452-B82B-46A1-946E-E6EFA979F74A}"/>
              </a:ext>
            </a:extLst>
          </p:cNvPr>
          <p:cNvSpPr txBox="1">
            <a:spLocks/>
          </p:cNvSpPr>
          <p:nvPr/>
        </p:nvSpPr>
        <p:spPr>
          <a:xfrm>
            <a:off x="205047" y="171798"/>
            <a:ext cx="10668000" cy="465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/>
              <a:t>Real-time hand detector &amp; landmark:Mediapipe</a:t>
            </a:r>
            <a:endParaRPr lang="zh-TW" altLang="en-US" sz="3200" b="1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8635CAA6-43D5-4967-9D88-00515EC201A4}"/>
              </a:ext>
            </a:extLst>
          </p:cNvPr>
          <p:cNvSpPr txBox="1">
            <a:spLocks/>
          </p:cNvSpPr>
          <p:nvPr/>
        </p:nvSpPr>
        <p:spPr>
          <a:xfrm>
            <a:off x="243840" y="71475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/>
              <a:t>Use pipeline to construct a real-time hand detector and </a:t>
            </a:r>
            <a:r>
              <a:rPr lang="en-US" altLang="zh-TW" sz="1600" dirty="0" err="1"/>
              <a:t>landmark.And</a:t>
            </a:r>
            <a:r>
              <a:rPr lang="en-US" altLang="zh-TW" sz="1600" dirty="0"/>
              <a:t> won’t be limited on specified device.</a:t>
            </a:r>
          </a:p>
          <a:p>
            <a:r>
              <a:rPr lang="en-US" altLang="zh-TW" sz="1600" dirty="0"/>
              <a:t>1.Palm detector(</a:t>
            </a:r>
            <a:r>
              <a:rPr lang="zh-TW" altLang="en-US" sz="1600" dirty="0"/>
              <a:t>手掌偵測</a:t>
            </a:r>
            <a:r>
              <a:rPr lang="en-US" altLang="zh-TW" sz="1600" dirty="0"/>
              <a:t>)</a:t>
            </a:r>
          </a:p>
          <a:p>
            <a:pPr marL="285750" indent="-285750"/>
            <a:r>
              <a:rPr lang="en-US" altLang="zh-TW" sz="1600" dirty="0"/>
              <a:t>Train a use</a:t>
            </a:r>
            <a:r>
              <a:rPr lang="zh-TW" altLang="en-US" sz="1600" dirty="0"/>
              <a:t> </a:t>
            </a:r>
            <a:r>
              <a:rPr lang="en-US" altLang="zh-TW" sz="1600" dirty="0"/>
              <a:t>palm detector to get hand bounding box(Hand BB): </a:t>
            </a:r>
            <a:r>
              <a:rPr lang="zh-TW" altLang="en-US" sz="1600" dirty="0"/>
              <a:t>為了減少偵測的複雜性</a:t>
            </a:r>
            <a:r>
              <a:rPr lang="en-US" altLang="zh-TW" sz="1600" dirty="0"/>
              <a:t>,</a:t>
            </a:r>
            <a:r>
              <a:rPr lang="zh-TW" altLang="en-US" sz="1600" dirty="0"/>
              <a:t>在第一振影像先使用手掌偵測取的</a:t>
            </a:r>
            <a:r>
              <a:rPr lang="en-US" altLang="zh-TW" sz="1600" dirty="0"/>
              <a:t>bounding box (</a:t>
            </a:r>
            <a:r>
              <a:rPr lang="zh-TW" altLang="en-US" sz="1600" dirty="0"/>
              <a:t>使用</a:t>
            </a:r>
            <a:r>
              <a:rPr lang="en-US" altLang="zh-TW" sz="1600" dirty="0"/>
              <a:t>NMS </a:t>
            </a:r>
            <a:r>
              <a:rPr lang="en-US" altLang="zh-TW" sz="1600" dirty="0" err="1"/>
              <a:t>algorithsim</a:t>
            </a:r>
            <a:r>
              <a:rPr lang="zh-TW" altLang="en-US" sz="1600" dirty="0"/>
              <a:t>做</a:t>
            </a:r>
            <a:r>
              <a:rPr lang="en-US" altLang="zh-TW" sz="1600" dirty="0"/>
              <a:t>bounding box)</a:t>
            </a:r>
            <a:r>
              <a:rPr lang="zh-TW" altLang="en-US" sz="1600" dirty="0"/>
              <a:t>再做</a:t>
            </a:r>
            <a:r>
              <a:rPr lang="en-US" altLang="zh-TW" sz="1600" dirty="0"/>
              <a:t>landmark </a:t>
            </a:r>
            <a:r>
              <a:rPr lang="zh-TW" altLang="en-US" sz="1600" dirty="0"/>
              <a:t>的動作</a:t>
            </a:r>
            <a:r>
              <a:rPr lang="en-US" altLang="zh-TW" sz="1600" dirty="0"/>
              <a:t>,</a:t>
            </a:r>
            <a:r>
              <a:rPr lang="zh-TW" altLang="en-US" sz="1600" dirty="0"/>
              <a:t>下一個</a:t>
            </a:r>
            <a:r>
              <a:rPr lang="en-US" altLang="zh-TW" sz="1600" dirty="0"/>
              <a:t>frame</a:t>
            </a:r>
            <a:r>
              <a:rPr lang="zh-TW" altLang="en-US" sz="1600" dirty="0"/>
              <a:t>之後就直接使用</a:t>
            </a:r>
            <a:r>
              <a:rPr lang="en-US" altLang="zh-TW" sz="1600" dirty="0"/>
              <a:t>landmark </a:t>
            </a:r>
            <a:r>
              <a:rPr lang="zh-TW" altLang="en-US" sz="1600" dirty="0"/>
              <a:t>之後的</a:t>
            </a:r>
            <a:r>
              <a:rPr lang="en-US" altLang="zh-TW" sz="1600" dirty="0"/>
              <a:t>Hand Bounding Box </a:t>
            </a:r>
          </a:p>
          <a:p>
            <a:r>
              <a:rPr lang="en-US" altLang="zh-TW" sz="1600" dirty="0"/>
              <a:t>       </a:t>
            </a:r>
            <a:endParaRPr lang="zh-TW" altLang="en-US" sz="16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B7F0C7A-A23F-4C2A-A2AB-9F6C9B1F1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0" y="2172393"/>
            <a:ext cx="4259979" cy="19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510B77C-9E97-412D-A34B-9987C1FF975E}"/>
              </a:ext>
            </a:extLst>
          </p:cNvPr>
          <p:cNvSpPr txBox="1"/>
          <p:nvPr/>
        </p:nvSpPr>
        <p:spPr>
          <a:xfrm>
            <a:off x="365759" y="4594168"/>
            <a:ext cx="8977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2.Hand Landmark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因為有</a:t>
            </a:r>
            <a:r>
              <a:rPr lang="en-US" altLang="zh-TW" dirty="0"/>
              <a:t>bounding box </a:t>
            </a:r>
            <a:r>
              <a:rPr lang="zh-TW" altLang="en-US" dirty="0"/>
              <a:t>先框出手的位置</a:t>
            </a:r>
            <a:r>
              <a:rPr lang="en-US" altLang="zh-TW" dirty="0"/>
              <a:t>,Hand landmark</a:t>
            </a:r>
            <a:r>
              <a:rPr lang="zh-TW" altLang="en-US" dirty="0"/>
              <a:t> </a:t>
            </a:r>
            <a:r>
              <a:rPr lang="en-US" altLang="zh-TW" dirty="0"/>
              <a:t>model </a:t>
            </a:r>
            <a:r>
              <a:rPr lang="zh-TW" altLang="en-US" dirty="0"/>
              <a:t>收到的</a:t>
            </a:r>
            <a:r>
              <a:rPr lang="en-US" altLang="zh-TW" dirty="0"/>
              <a:t>image</a:t>
            </a:r>
            <a:r>
              <a:rPr lang="zh-TW" altLang="en-US" dirty="0"/>
              <a:t>比較不需要處理</a:t>
            </a:r>
            <a:r>
              <a:rPr lang="en-US" altLang="zh-TW" dirty="0"/>
              <a:t>data </a:t>
            </a:r>
            <a:r>
              <a:rPr lang="en-US" altLang="zh-TW" dirty="0" err="1"/>
              <a:t>augamentation</a:t>
            </a:r>
            <a:r>
              <a:rPr lang="zh-TW" altLang="en-US" dirty="0"/>
              <a:t>的問題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97081A08-8363-470B-8F5F-C6A1DA86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906" y="2798618"/>
            <a:ext cx="5404064" cy="116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56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81953FD-9C5C-4CE2-81A0-2B9F89D634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08" y="590593"/>
            <a:ext cx="4685041" cy="598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5EEBDC9-3F88-4327-ADCE-0B3C802EBD44}"/>
              </a:ext>
            </a:extLst>
          </p:cNvPr>
          <p:cNvSpPr txBox="1"/>
          <p:nvPr/>
        </p:nvSpPr>
        <p:spPr>
          <a:xfrm>
            <a:off x="313815" y="68167"/>
            <a:ext cx="3517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>
                <a:latin typeface="+mj-lt"/>
              </a:rPr>
              <a:t>Mediapipe</a:t>
            </a:r>
            <a:r>
              <a:rPr lang="en-US" altLang="zh-TW" sz="3200" b="1" dirty="0">
                <a:latin typeface="+mj-lt"/>
              </a:rPr>
              <a:t> workflow</a:t>
            </a:r>
            <a:endParaRPr lang="zh-TW" altLang="en-US" sz="3200" b="1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244AA0-7F92-4142-A8B4-640B3951441F}"/>
              </a:ext>
            </a:extLst>
          </p:cNvPr>
          <p:cNvSpPr txBox="1"/>
          <p:nvPr/>
        </p:nvSpPr>
        <p:spPr>
          <a:xfrm>
            <a:off x="6023957" y="720436"/>
            <a:ext cx="380722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以有向圖建立整個辨識流程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每個方塊可視為有獨立運算能力的元件</a:t>
            </a:r>
            <a:r>
              <a:rPr lang="en-US" altLang="zh-TW" sz="1600" dirty="0"/>
              <a:t>(</a:t>
            </a:r>
            <a:r>
              <a:rPr lang="en-US" altLang="zh-TW" sz="1600" dirty="0" err="1"/>
              <a:t>caculators</a:t>
            </a:r>
            <a:r>
              <a:rPr lang="en-US" altLang="zh-TW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Hand Detection</a:t>
            </a:r>
            <a:r>
              <a:rPr lang="zh-TW" altLang="en-US" sz="1600" dirty="0"/>
              <a:t>只在第一楨影像或手掌消失被觸發偵測</a:t>
            </a:r>
            <a:endParaRPr lang="en-US" altLang="zh-TW" sz="1600" dirty="0"/>
          </a:p>
          <a:p>
            <a:r>
              <a:rPr lang="zh-TW" altLang="en-US" sz="1600" dirty="0"/>
              <a:t>優點</a:t>
            </a:r>
            <a:r>
              <a:rPr lang="en-US" altLang="zh-TW" sz="1600" dirty="0"/>
              <a:t>:</a:t>
            </a:r>
          </a:p>
          <a:p>
            <a:r>
              <a:rPr lang="en-US" altLang="zh-TW" sz="1600" dirty="0"/>
              <a:t>1.</a:t>
            </a:r>
            <a:r>
              <a:rPr lang="zh-TW" altLang="en-US" sz="1600" dirty="0"/>
              <a:t>能實現實時偵測的效果</a:t>
            </a:r>
            <a:endParaRPr lang="en-US" altLang="zh-TW" sz="1600" dirty="0"/>
          </a:p>
          <a:p>
            <a:r>
              <a:rPr lang="en-US" altLang="zh-TW" sz="1600" dirty="0"/>
              <a:t>2.</a:t>
            </a:r>
            <a:r>
              <a:rPr lang="zh-TW" altLang="en-US" sz="1600" dirty="0"/>
              <a:t>不需要強大的運算硬體</a:t>
            </a:r>
            <a:r>
              <a:rPr lang="en-US" altLang="zh-TW" sz="1600" dirty="0"/>
              <a:t>(GPU)</a:t>
            </a:r>
          </a:p>
          <a:p>
            <a:r>
              <a:rPr lang="en-US" altLang="zh-TW" sz="1600" dirty="0"/>
              <a:t>3.</a:t>
            </a:r>
            <a:r>
              <a:rPr lang="zh-TW" altLang="en-US" sz="1600" dirty="0"/>
              <a:t>可跨平台運行</a:t>
            </a:r>
            <a:r>
              <a:rPr lang="en-US" altLang="zh-TW" sz="1600" dirty="0"/>
              <a:t>(</a:t>
            </a:r>
            <a:r>
              <a:rPr lang="zh-TW" altLang="en-US" sz="1600" dirty="0"/>
              <a:t>也可在手機運行</a:t>
            </a:r>
            <a:r>
              <a:rPr lang="en-US" altLang="zh-TW" sz="1600" dirty="0"/>
              <a:t>)</a:t>
            </a:r>
          </a:p>
          <a:p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Output:</a:t>
            </a:r>
          </a:p>
          <a:p>
            <a:r>
              <a:rPr lang="zh-TW" altLang="en-US" sz="1600" dirty="0"/>
              <a:t>輸出</a:t>
            </a:r>
            <a:r>
              <a:rPr lang="en-US" altLang="zh-TW" sz="1600" dirty="0"/>
              <a:t>21</a:t>
            </a:r>
            <a:r>
              <a:rPr lang="zh-TW" altLang="en-US" sz="1600" dirty="0"/>
              <a:t>個</a:t>
            </a:r>
            <a:r>
              <a:rPr lang="en-US" altLang="zh-TW" sz="1600" dirty="0" err="1"/>
              <a:t>keypoints</a:t>
            </a:r>
            <a:r>
              <a:rPr lang="zh-TW" altLang="en-US" sz="1600" dirty="0"/>
              <a:t>座標給手勢辨識模型</a:t>
            </a:r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21923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55FCB9-7F03-4EE7-AE25-33E8BD6D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Mediapipe</a:t>
            </a:r>
            <a:r>
              <a:rPr lang="en-US" altLang="zh-TW" dirty="0"/>
              <a:t> Result</a:t>
            </a:r>
            <a:endParaRPr lang="zh-TW" altLang="en-US" dirty="0"/>
          </a:p>
        </p:txBody>
      </p:sp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3DF905F0-A8E7-4958-8D91-672DFA210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16031" r="21607" b="13493"/>
          <a:stretch/>
        </p:blipFill>
        <p:spPr bwMode="auto">
          <a:xfrm>
            <a:off x="3069771" y="1659617"/>
            <a:ext cx="6052457" cy="48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35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773</Words>
  <Application>Microsoft Office PowerPoint</Application>
  <PresentationFormat>寬螢幕</PresentationFormat>
  <Paragraphs>123</Paragraphs>
  <Slides>24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微軟正黑體</vt:lpstr>
      <vt:lpstr>Arial</vt:lpstr>
      <vt:lpstr>Calibri</vt:lpstr>
      <vt:lpstr>Calibri Light</vt:lpstr>
      <vt:lpstr>Office 佈景主題</vt:lpstr>
      <vt:lpstr>CNN: Application of Doodle Detection and  Hand Gesture Recognition</vt:lpstr>
      <vt:lpstr>Motivation</vt:lpstr>
      <vt:lpstr>Objective</vt:lpstr>
      <vt:lpstr>Contribution</vt:lpstr>
      <vt:lpstr>整體架構</vt:lpstr>
      <vt:lpstr>Part 1 </vt:lpstr>
      <vt:lpstr>PowerPoint 簡報</vt:lpstr>
      <vt:lpstr>PowerPoint 簡報</vt:lpstr>
      <vt:lpstr>Mediapipe Result</vt:lpstr>
      <vt:lpstr>Part 2 </vt:lpstr>
      <vt:lpstr>資料處理(處理手勢圖片)</vt:lpstr>
      <vt:lpstr>資料集準備</vt:lpstr>
      <vt:lpstr>CNN的架構</vt:lpstr>
      <vt:lpstr>訓練過程</vt:lpstr>
      <vt:lpstr>手勢偵測的結果</vt:lpstr>
      <vt:lpstr>Part 3 </vt:lpstr>
      <vt:lpstr>PowerPoint 簡報</vt:lpstr>
      <vt:lpstr>PowerPoint 簡報</vt:lpstr>
      <vt:lpstr>Part 4 </vt:lpstr>
      <vt:lpstr>Research Process</vt:lpstr>
      <vt:lpstr>CNN Architecture</vt:lpstr>
      <vt:lpstr>Train Process</vt:lpstr>
      <vt:lpstr>Model Performance</vt:lpstr>
      <vt:lpstr>Final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CNN: doodle detection and  hand gesture recognition</dc:title>
  <dc:creator>祐靖 林</dc:creator>
  <cp:lastModifiedBy>祐靖 林</cp:lastModifiedBy>
  <cp:revision>18</cp:revision>
  <dcterms:created xsi:type="dcterms:W3CDTF">2021-01-06T08:45:26Z</dcterms:created>
  <dcterms:modified xsi:type="dcterms:W3CDTF">2021-01-07T05:19:12Z</dcterms:modified>
</cp:coreProperties>
</file>